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/Relationships>
</file>

<file path=ppt/media/image1.png>
</file>

<file path=ppt/media/image2.png>
</file>

<file path=ppt/media/image3.png>
</file>

<file path=ppt/media/image4.png>
</file>

<file path=ppt/media/image5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54864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1097280" y="1371600"/>
            <a:ext cx="96012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4200" b="1">
                <a:solidFill>
                  <a:srgbClr val="F0F0F0"/>
                </a:solidFill>
                <a:latin typeface="Helvetica Neue"/>
              </a:defRPr>
            </a:pPr>
            <a:r>
              <a:t>The Drama Machine in Education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1097280" y="2468880"/>
            <a:ext cx="96012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400" b="0">
                <a:solidFill>
                  <a:srgbClr val="E88D3F"/>
                </a:solidFill>
                <a:latin typeface="Helvetica Neue"/>
              </a:defRPr>
            </a:pPr>
            <a:r>
              <a:t>Mutual Recognition and Multiagent Architecture</a:t>
            </a:r>
            <a:br/>
            <a:r>
              <a:t>for Dialectical AI Tutoring</a:t>
            </a:r>
          </a:p>
        </p:txBody>
      </p:sp>
      <p:sp>
        <p:nvSpPr>
          <p:cNvPr id="5" name="Rectangle 4"/>
          <p:cNvSpPr/>
          <p:nvPr/>
        </p:nvSpPr>
        <p:spPr>
          <a:xfrm>
            <a:off x="1097280" y="3657600"/>
            <a:ext cx="2743200" cy="27432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97280" y="393192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Liam Magee  |  University of Illinois Urbana-Champaign  |  February 2026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772400" y="438912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7955280" y="452628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N = 562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955280" y="516636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Primary scored responses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772400" y="54864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7955280" y="56235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6 runs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7955280" y="62636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Across 2 models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Bilateral Transformation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Recognition-prompted tutors measurably adapt — empirical test of mutual change (N=20)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31520" y="1828800"/>
          <a:ext cx="100584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14600"/>
                <a:gridCol w="2514600"/>
                <a:gridCol w="2514600"/>
                <a:gridCol w="25146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Metric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Base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Recognition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Δ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Tutor Adaptation Index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0.288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0.392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+0.104 (+36%)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Learner Growth Index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0.176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0.220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+0.044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Bilateral Transformation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0.232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0.306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+0.074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Transformation Quality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4.6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+4.2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3152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91440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+36%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Tutor adaptation improvement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365760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384048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+25%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84048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Learner growth improvement</a:t>
            </a:r>
          </a:p>
        </p:txBody>
      </p:sp>
      <p:sp>
        <p:nvSpPr>
          <p:cNvPr id="11" name="Rounded Rectangle 10"/>
          <p:cNvSpPr/>
          <p:nvPr/>
        </p:nvSpPr>
        <p:spPr>
          <a:xfrm>
            <a:off x="6583680" y="41148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2" name="TextBox 11"/>
          <p:cNvSpPr txBox="1"/>
          <p:nvPr/>
        </p:nvSpPr>
        <p:spPr>
          <a:xfrm>
            <a:off x="6766560" y="42519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7EBB8F"/>
                </a:solidFill>
                <a:latin typeface="Helvetica Neue"/>
              </a:defRPr>
            </a:pPr>
            <a:r>
              <a:t>+32%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6766560" y="48920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Bilateral transformation gain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731520" y="5669280"/>
            <a:ext cx="10698480" cy="82296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5" name="TextBox 14"/>
          <p:cNvSpPr txBox="1"/>
          <p:nvPr/>
        </p:nvSpPr>
        <p:spPr>
          <a:xfrm>
            <a:off x="1005840" y="57607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Recognition framing produces tutors who adjust approach based on learner input, rather than maintaining rigid stances. The theoretical claim of mutual transformation has measurable empirical footprint.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36576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What Recognition Looks Like: Transcript Excerpts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6012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Highest-scoring recognition vs lowest-scoring base responses from evaluation corpus (N=4,875)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1463040"/>
            <a:ext cx="32004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Struggling Learner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520" y="1828800"/>
            <a:ext cx="5303520" cy="1005840"/>
          </a:xfrm>
          <a:prstGeom prst="roundRect">
            <a:avLst/>
          </a:prstGeom>
          <a:solidFill>
            <a:srgbClr val="302020"/>
          </a:solidFill>
          <a:ln w="19050">
            <a:solidFill>
              <a:srgbClr val="E06C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822960" y="1828800"/>
            <a:ext cx="6400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E06C6C"/>
                </a:solidFill>
                <a:latin typeface="Helvetica Neue"/>
              </a:defRPr>
            </a:pPr>
            <a:r>
              <a:t>Base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822960" y="205740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"Complete this lecture to maintain your learning streak."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309360" y="1828800"/>
            <a:ext cx="5303520" cy="1005840"/>
          </a:xfrm>
          <a:prstGeom prst="roundRect">
            <a:avLst/>
          </a:prstGeom>
          <a:solidFill>
            <a:srgbClr val="203020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400800" y="1828800"/>
            <a:ext cx="822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7EBB8F"/>
                </a:solidFill>
                <a:latin typeface="Helvetica Neue"/>
              </a:defRPr>
            </a:pPr>
            <a:r>
              <a:t>Recog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400800" y="205740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"You've persisted through quiz-479-3 three times...you're wrestling with how recognition operates in the dialectic. Try the simulation."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520" y="3017520"/>
            <a:ext cx="3657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Recognition-Seeking Learner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731520" y="3383280"/>
            <a:ext cx="5303520" cy="1005840"/>
          </a:xfrm>
          <a:prstGeom prst="roundRect">
            <a:avLst/>
          </a:prstGeom>
          <a:solidFill>
            <a:srgbClr val="302020"/>
          </a:solidFill>
          <a:ln w="19050">
            <a:solidFill>
              <a:srgbClr val="E06C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22960" y="3383280"/>
            <a:ext cx="6400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E06C6C"/>
                </a:solidFill>
                <a:latin typeface="Helvetica Neue"/>
              </a:defRPr>
            </a:pPr>
            <a:r>
              <a:t>Base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22960" y="361188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"Spend 30 minutes reviewing foundational material before moving to advanced topics."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309360" y="3383280"/>
            <a:ext cx="5303520" cy="1005840"/>
          </a:xfrm>
          <a:prstGeom prst="roundRect">
            <a:avLst/>
          </a:prstGeom>
          <a:solidFill>
            <a:srgbClr val="203020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400800" y="3383280"/>
            <a:ext cx="822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7EBB8F"/>
                </a:solidFill>
                <a:latin typeface="Helvetica Neue"/>
              </a:defRPr>
            </a:pPr>
            <a:r>
              <a:t>Recog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400800" y="361188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"Your dance and musical improvisation metaphors show how dialectics transform both partners—let's test them in the master-servant analysis."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731520" y="4572000"/>
            <a:ext cx="3657600" cy="320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Adversarial Tester</a:t>
            </a:r>
          </a:p>
        </p:txBody>
      </p:sp>
      <p:sp>
        <p:nvSpPr>
          <p:cNvPr id="19" name="Rounded Rectangle 18"/>
          <p:cNvSpPr/>
          <p:nvPr/>
        </p:nvSpPr>
        <p:spPr>
          <a:xfrm>
            <a:off x="731520" y="4937760"/>
            <a:ext cx="5303520" cy="1005840"/>
          </a:xfrm>
          <a:prstGeom prst="roundRect">
            <a:avLst/>
          </a:prstGeom>
          <a:solidFill>
            <a:srgbClr val="302020"/>
          </a:solidFill>
          <a:ln w="19050">
            <a:solidFill>
              <a:srgbClr val="E06C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0" name="TextBox 19"/>
          <p:cNvSpPr txBox="1"/>
          <p:nvPr/>
        </p:nvSpPr>
        <p:spPr>
          <a:xfrm>
            <a:off x="822960" y="4937760"/>
            <a:ext cx="64008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E06C6C"/>
                </a:solidFill>
                <a:latin typeface="Helvetica Neue"/>
              </a:defRPr>
            </a:pPr>
            <a:r>
              <a:t>Base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822960" y="516636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"Begin with an introductory lecture covering core concepts to build a solid knowledge base."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309360" y="4937760"/>
            <a:ext cx="5303520" cy="1005840"/>
          </a:xfrm>
          <a:prstGeom prst="roundRect">
            <a:avLst/>
          </a:prstGeom>
          <a:solidFill>
            <a:srgbClr val="203020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3" name="TextBox 22"/>
          <p:cNvSpPr txBox="1"/>
          <p:nvPr/>
        </p:nvSpPr>
        <p:spPr>
          <a:xfrm>
            <a:off x="6400800" y="4937760"/>
            <a:ext cx="822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100" b="1">
                <a:solidFill>
                  <a:srgbClr val="7EBB8F"/>
                </a:solidFill>
                <a:latin typeface="Helvetica Neue"/>
              </a:defRPr>
            </a:pPr>
            <a:r>
              <a:t>Recog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6400800" y="5166360"/>
            <a:ext cx="5029200" cy="685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"You've tested whether I'll simply validate your critiques or engage with their substance—you're right to demand intellectual honesty."</a:t>
            </a:r>
          </a:p>
        </p:txBody>
      </p:sp>
      <p:sp>
        <p:nvSpPr>
          <p:cNvPr id="25" name="Rounded Rectangle 24"/>
          <p:cNvSpPr/>
          <p:nvPr/>
        </p:nvSpPr>
        <p:spPr>
          <a:xfrm>
            <a:off x="731520" y="6126480"/>
            <a:ext cx="10698480" cy="45720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26" name="TextBox 25"/>
          <p:cNvSpPr txBox="1"/>
          <p:nvPr/>
        </p:nvSpPr>
        <p:spPr>
          <a:xfrm>
            <a:off x="1005840" y="6126480"/>
            <a:ext cx="100584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1">
                <a:solidFill>
                  <a:srgbClr val="E88D3F"/>
                </a:solidFill>
                <a:latin typeface="Helvetica Neue"/>
              </a:defRPr>
            </a:pPr>
            <a:r>
              <a:t>Base = context-free directives for any learner.  Recognition = engages specific history, contributions, and stance.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36576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Qualitative Evidence: Lexical &amp; Thematic Analysis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960120"/>
            <a:ext cx="9144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Automated analysis of full suggestion corpus (Base N=2,510; Recognition N=2,365)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457200" y="1554480"/>
            <a:ext cx="5486400" cy="23774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731520" y="164592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Lexical Diversity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" y="210312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7EBB8F"/>
                </a:solidFill>
                <a:latin typeface="Helvetica Neue"/>
              </a:defRPr>
            </a:pPr>
            <a:r>
              <a:t>Vocabulary:  Base 2,319  vs  Recognition 3,689  (+59%)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560320"/>
            <a:ext cx="2286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1">
                <a:solidFill>
                  <a:srgbClr val="E88D3F"/>
                </a:solidFill>
                <a:latin typeface="Helvetica Neue"/>
              </a:defRPr>
            </a:pPr>
            <a:r>
              <a:t>Recognition-skewed: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" y="2834640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consider (95×), transformed (29×), productive (29×), unpack (26×), complicates (17×)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3200400"/>
            <a:ext cx="228600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1">
                <a:solidFill>
                  <a:srgbClr val="E06C6C"/>
                </a:solidFill>
                <a:latin typeface="Helvetica Neue"/>
              </a:defRPr>
            </a:pPr>
            <a:r>
              <a:t>Base-skewed: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731520" y="3474720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agents, run, reinforcement, revisiting, completions, tackling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520" y="3840480"/>
            <a:ext cx="50292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000" b="0">
                <a:solidFill>
                  <a:srgbClr val="999999"/>
                </a:solidFill>
                <a:latin typeface="Helvetica Neue"/>
              </a:defRPr>
            </a:pPr>
            <a:r>
              <a:t>(Course-domain terms — simulation agents, activity directives, pedagogical review — not evaluation framework artifacts)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6217920" y="1554480"/>
            <a:ext cx="5486400" cy="23774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6492240" y="164592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Thematic Coding</a:t>
            </a:r>
          </a:p>
        </p:txBody>
      </p:sp>
      <p:graphicFrame>
        <p:nvGraphicFramePr>
          <p:cNvPr id="14" name="Table 13"/>
          <p:cNvGraphicFramePr>
            <a:graphicFrameLocks noGrp="1"/>
          </p:cNvGraphicFramePr>
          <p:nvPr/>
        </p:nvGraphicFramePr>
        <p:xfrm>
          <a:off x="6217920" y="2194560"/>
          <a:ext cx="5120640" cy="1463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28800"/>
                <a:gridCol w="914400"/>
                <a:gridCol w="914400"/>
                <a:gridCol w="822960"/>
                <a:gridCol w="64008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Category</a:t>
                      </a:r>
                    </a:p>
                  </a:txBody>
                  <a:tcPr>
                    <a:solidFill>
                      <a:srgbClr val="7EBB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Base</a:t>
                      </a:r>
                    </a:p>
                  </a:txBody>
                  <a:tcPr>
                    <a:solidFill>
                      <a:srgbClr val="7EBB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Recog</a:t>
                      </a:r>
                    </a:p>
                  </a:txBody>
                  <a:tcPr>
                    <a:solidFill>
                      <a:srgbClr val="7EBB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Ratio</a:t>
                      </a:r>
                    </a:p>
                  </a:txBody>
                  <a:tcPr>
                    <a:solidFill>
                      <a:srgbClr val="7EBB8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Sig</a:t>
                      </a:r>
                    </a:p>
                  </a:txBody>
                  <a:tcPr>
                    <a:solidFill>
                      <a:srgbClr val="7EBB8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Struggle-honoring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1.5/1k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4.6/1k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3.1×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*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Engagement markers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2.0/1k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3.6/1k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1.8×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*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Generic/placeholder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10.2/1k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3.4/1k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0.33×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*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</a:tbl>
          </a:graphicData>
        </a:graphic>
      </p:graphicFrame>
      <p:sp>
        <p:nvSpPr>
          <p:cNvPr id="15" name="Rounded Rectangle 14"/>
          <p:cNvSpPr/>
          <p:nvPr/>
        </p:nvSpPr>
        <p:spPr>
          <a:xfrm>
            <a:off x="457200" y="4297680"/>
            <a:ext cx="11247120" cy="228600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731520" y="438912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Interpretation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731520" y="4846320"/>
            <a:ext cx="10515600" cy="14630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 vocabulary is interpersonal and process-oriented; base vocabulary is task-oriented and procedural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Struggle-honoring language 3.1× more frequent — consistent with productive negativity emphasis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Generic/placeholder language 3× more frequent in base — reflects one-directional instructional stance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Score differences correspond to observable relational differences, not rubric-gaming or keyword matching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Summary of Key Findings</a:t>
            </a:r>
          </a:p>
        </p:txBody>
      </p:sp>
      <p:sp>
        <p:nvSpPr>
          <p:cNvPr id="3" name="Rectangle 2"/>
          <p:cNvSpPr/>
          <p:nvPr/>
        </p:nvSpPr>
        <p:spPr>
          <a:xfrm>
            <a:off x="731520" y="1417320"/>
            <a:ext cx="73152" cy="822960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51560" y="13716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43% unique contribution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840480" y="137160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 adds +8.7 pts beyond prompt engineering alone. The theoretical framework has measurable empirical footprint (though confounded with memory integration).</a:t>
            </a:r>
          </a:p>
        </p:txBody>
      </p:sp>
      <p:sp>
        <p:nvSpPr>
          <p:cNvPr id="6" name="Rectangle 5"/>
          <p:cNvSpPr/>
          <p:nvPr/>
        </p:nvSpPr>
        <p:spPr>
          <a:xfrm>
            <a:off x="731520" y="2468880"/>
            <a:ext cx="73152" cy="822960"/>
          </a:xfrm>
          <a:prstGeom prst="rect">
            <a:avLst/>
          </a:prstGeom>
          <a:solidFill>
            <a:srgbClr val="E06C6C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1051560" y="242316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06C6C"/>
                </a:solidFill>
                <a:latin typeface="Helvetica Neue"/>
              </a:defRPr>
            </a:pPr>
            <a:r>
              <a:t>A×B synergy not confirmed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840480" y="242316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Nemotron (N=17) suggested recognition-specific synergy, but this did not replicate on Kimi (N=342 factorial; N=60 dedicated). Model-specific, hypothesis-generating only.</a:t>
            </a:r>
          </a:p>
        </p:txBody>
      </p:sp>
      <p:sp>
        <p:nvSpPr>
          <p:cNvPr id="9" name="Rectangle 8"/>
          <p:cNvSpPr/>
          <p:nvPr/>
        </p:nvSpPr>
        <p:spPr>
          <a:xfrm>
            <a:off x="731520" y="3520440"/>
            <a:ext cx="73152" cy="822960"/>
          </a:xfrm>
          <a:prstGeom prst="rect">
            <a:avLst/>
          </a:prstGeom>
          <a:solidFill>
            <a:srgbClr val="7EBB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51560" y="347472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Bilateral transformation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3840480" y="347472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Recognition-prompted tutors adapt +36% more than baseline. Empirical grounding for the theoretical claim that recognition produces mutual change.</a:t>
            </a:r>
          </a:p>
        </p:txBody>
      </p:sp>
      <p:sp>
        <p:nvSpPr>
          <p:cNvPr id="12" name="Rectangle 11"/>
          <p:cNvSpPr/>
          <p:nvPr/>
        </p:nvSpPr>
        <p:spPr>
          <a:xfrm>
            <a:off x="731520" y="4572000"/>
            <a:ext cx="73152" cy="822960"/>
          </a:xfrm>
          <a:prstGeom prst="rect">
            <a:avLst/>
          </a:prstGeom>
          <a:solidFill>
            <a:srgbClr val="6C9BC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1051560" y="45262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6C9BCE"/>
                </a:solidFill>
                <a:latin typeface="Helvetica Neue"/>
              </a:defRPr>
            </a:pPr>
            <a:r>
              <a:t>Domain generalizability confirmed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0480" y="452628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Recognition advantage replicates across philosophy and elementary math, and across Kimi and Nemotron. Effects concentrated in challenging scenarios.</a:t>
            </a:r>
          </a:p>
        </p:txBody>
      </p:sp>
      <p:sp>
        <p:nvSpPr>
          <p:cNvPr id="15" name="Rectangle 14"/>
          <p:cNvSpPr/>
          <p:nvPr/>
        </p:nvSpPr>
        <p:spPr>
          <a:xfrm>
            <a:off x="731520" y="5623560"/>
            <a:ext cx="73152" cy="822960"/>
          </a:xfrm>
          <a:prstGeom prst="rect">
            <a:avLst/>
          </a:prstGeom>
          <a:solidFill>
            <a:srgbClr val="7EBB8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1051560" y="557784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Multi-agent as reality testing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840480" y="5577840"/>
            <a:ext cx="7772400" cy="914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On new domains, the Superego catches hallucinated content. Essential for domain transfer, particularly with models prone to domain confusion.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Practical Deployment Recommendations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91440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Well-Trained Domain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e.g. philosophy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91440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E88D3F"/>
                </a:solidFill>
                <a:latin typeface="Helvetica Neue"/>
              </a:defRPr>
            </a:pPr>
            <a:r>
              <a:t>92.5 avg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91440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Recognition + Single-agent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Recognition prompts alone provide most benefit.</a:t>
            </a:r>
            <a:br/>
            <a:r>
              <a:t>Multi-agent adds only +0.5 pts.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75488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New Domain / Transfer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e.g. elementary math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75488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6C9BCE"/>
                </a:solidFill>
                <a:latin typeface="Helvetica Neue"/>
              </a:defRPr>
            </a:pPr>
            <a:r>
              <a:t>77.3 avg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75488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Recognition + Multi-agent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5488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Superego catches domain hallucinations.</a:t>
            </a:r>
            <a:br/>
            <a:r>
              <a:t>Essential error correction for new content.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8412480" y="1371600"/>
            <a:ext cx="3474720" cy="41148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8595360" y="1463040"/>
            <a:ext cx="310896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Budget Deployment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8595360" y="1828800"/>
            <a:ext cx="3108960" cy="274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cost-sensitive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8595360" y="2286000"/>
            <a:ext cx="31089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800" b="1">
                <a:solidFill>
                  <a:srgbClr val="7EBB8F"/>
                </a:solidFill>
                <a:latin typeface="Helvetica Neue"/>
              </a:defRPr>
            </a:pPr>
            <a:r>
              <a:t>83.3 avg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8595360" y="292608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1">
                <a:solidFill>
                  <a:srgbClr val="F0F0F0"/>
                </a:solidFill>
                <a:latin typeface="Helvetica Neue"/>
              </a:defRPr>
            </a:pPr>
            <a:r>
              <a:t>Enhanced + Single-agent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8595360" y="3474720"/>
            <a:ext cx="310896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CCCCCC"/>
                </a:solidFill>
                <a:latin typeface="Helvetica Neue"/>
              </a:defRPr>
            </a:pPr>
            <a:r>
              <a:t>Good instructions without recognition theory.</a:t>
            </a:r>
            <a:br/>
            <a:r>
              <a:t>Reasonable quality at lowest cost.</a:t>
            </a:r>
          </a:p>
        </p:txBody>
      </p:sp>
      <p:sp>
        <p:nvSpPr>
          <p:cNvPr id="21" name="TextBox 20"/>
          <p:cNvSpPr txBox="1"/>
          <p:nvPr/>
        </p:nvSpPr>
        <p:spPr>
          <a:xfrm>
            <a:off x="731520" y="5943600"/>
            <a:ext cx="1069848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The "right" architecture depends on content characteristics and deployment context. All models tested are free-tier / budget models.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Limitations &amp; Future Work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28016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Memory confound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3474720" y="128016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Recognition profiles bundle memory integration with recognition prompts. Cannot separate their contributions.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31520" y="205740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Model dependence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474720" y="205740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A×B synergy is model-specific (Nemotron only). Recognition main effect replicates across both models.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" y="283464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Simulated learners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3474720" y="283464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All evaluation uses LLM-generated learners. Real learners may respond differently.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731520" y="361188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Two domains only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3474720" y="361188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Philosophy and elementary math. Broader domain sampling needed.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731520" y="4389120"/>
            <a:ext cx="2743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1">
                <a:solidFill>
                  <a:srgbClr val="E06C6C"/>
                </a:solidFill>
                <a:latin typeface="Helvetica Neue"/>
              </a:defRPr>
            </a:pPr>
            <a:r>
              <a:t>Bilateral N=20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474720" y="4389120"/>
            <a:ext cx="7955279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Transformation metrics from single scenario. Replication across more scenarios needed.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31520" y="512064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Future Directions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731520" y="5577840"/>
            <a:ext cx="1069848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Real learner studies (not simulated)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Memory factor isolation (2×2×2×2 design)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Broader domain testing (STEM, creative writing, social-emotional)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Longitudinal studies measuring accumulated recognition effects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54864"/>
          </a:xfrm>
          <a:prstGeom prst="rect">
            <a:avLst/>
          </a:prstGeom>
          <a:solidFill>
            <a:srgbClr val="E88D3F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TextBox 2"/>
          <p:cNvSpPr txBox="1"/>
          <p:nvPr/>
        </p:nvSpPr>
        <p:spPr>
          <a:xfrm>
            <a:off x="731520" y="7315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600" b="1">
                <a:solidFill>
                  <a:srgbClr val="F0F0F0"/>
                </a:solidFill>
                <a:latin typeface="Helvetica Neue"/>
              </a:defRPr>
            </a:pPr>
            <a:r>
              <a:t>Conclusion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731520" y="1645920"/>
            <a:ext cx="1069848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1097280" y="1828800"/>
            <a:ext cx="10058400" cy="16459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0">
                <a:solidFill>
                  <a:srgbClr val="CCCCCC"/>
                </a:solidFill>
                <a:latin typeface="Helvetica Neue"/>
              </a:defRPr>
            </a:pPr>
            <a:r>
              <a:t>Operationalizing Hegel's theory of mutual recognition as a design heuristic produces measurable improvements in AI tutor adaptive pedagogy.</a:t>
            </a:r>
            <a:br/>
            <a:br/>
            <a:r>
              <a:t>Recognition may be better understood as an achievable relational stance rather than requiring genuine machine consciousness.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73152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91440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Theory Matters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91440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43% of benefit comes from</a:t>
            </a:r>
            <a:br/>
            <a:r>
              <a:t>recognition theory itself,</a:t>
            </a:r>
            <a:br/>
            <a:r>
              <a:t>not just better prompting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57200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475488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6C9BCE"/>
                </a:solidFill>
                <a:latin typeface="Helvetica Neue"/>
              </a:defRPr>
            </a:pPr>
            <a:r>
              <a:t>Context Matters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75488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Effects vary by domain,</a:t>
            </a:r>
            <a:br/>
            <a:r>
              <a:t>scenario difficulty, and</a:t>
            </a:r>
            <a:br/>
            <a:r>
              <a:t>model architecture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8412480" y="4023360"/>
            <a:ext cx="3474720" cy="20116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8595360" y="4114800"/>
            <a:ext cx="310896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2000" b="1">
                <a:solidFill>
                  <a:srgbClr val="7EBB8F"/>
                </a:solidFill>
                <a:latin typeface="Helvetica Neue"/>
              </a:defRPr>
            </a:pPr>
            <a:r>
              <a:t>Mutual Change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8595360" y="4663440"/>
            <a:ext cx="310896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Both tutor and learner</a:t>
            </a:r>
            <a:br/>
            <a:r>
              <a:t>measurably transform</a:t>
            </a:r>
            <a:br/>
            <a:r>
              <a:t>through recognition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1520" y="6309360"/>
            <a:ext cx="106984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200" b="0">
                <a:solidFill>
                  <a:srgbClr val="999999"/>
                </a:solidFill>
                <a:latin typeface="Helvetica Neue"/>
              </a:defRPr>
            </a:pPr>
            <a:r>
              <a:t>Code &amp; Data: github.com/machine-spirits/machinespirits-eval  |  N=562 primary  |  6 evaluation runs  |  2 models  |  2 domains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 Problem: One-Directional Pedagogy</a:t>
            </a:r>
          </a:p>
        </p:txBody>
      </p:sp>
      <p:pic>
        <p:nvPicPr>
          <p:cNvPr id="3" name="Picture 2" descr="figure2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0" y="1280160"/>
            <a:ext cx="6858000" cy="3740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2286000" cy="32004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Acknowledge → Redirect → Instruct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Learner = waypoint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Sycophancy risk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520" y="4846320"/>
            <a:ext cx="10515600" cy="155448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97280" y="4983480"/>
            <a:ext cx="9875520" cy="12801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CCCCCC"/>
                </a:solidFill>
                <a:latin typeface="Helvetica Neue"/>
              </a:defRPr>
            </a:pPr>
            <a:r>
              <a:t>Hegel's Insight: Only mutual recognition—where each party acknowledges the other as an autonomous subject—produces genuine selfhood. One-directional recognition (master–slave) fails because hollow acknowledgment doesn't count.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Theoretical Framework: Hegel + Freud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1005840" y="146304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E88D3F"/>
                </a:solidFill>
                <a:latin typeface="Helvetica Neue"/>
              </a:defRPr>
            </a:pPr>
            <a:r>
              <a:t>Hegel: Mutual Recognition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1005840" y="20116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Learner as autonomous subject, not deficit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Genuine engagement shapes tutor's response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Mutual transformation through dialogue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Productive struggle ≠ obstacle to remove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6400800" y="137160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6675120" y="146304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2000" b="1">
                <a:solidFill>
                  <a:srgbClr val="6C9BCE"/>
                </a:solidFill>
                <a:latin typeface="Helvetica Neue"/>
              </a:defRPr>
            </a:pPr>
            <a:r>
              <a:t>Freud: Ego/Superego Structure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675120" y="20116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Ego: warmth, engagement, learner-facing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Superego: internalized standards, rigor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Internal dialogue before external action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as ghost—memorial, not equal partner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520" y="4023360"/>
            <a:ext cx="1069848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1005840" y="411480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Derivative Framework (not literal application)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005840" y="4663440"/>
            <a:ext cx="96012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Stakes are pedagogical, not existential — tutor is functional analogue, not second consciousness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Diagnostic tool: identifies what's missing in one-directional pedagogy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Design heuristic: architectural suggestions for approximating recognition's functional benefits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Horizon concept: orients design toward an ideal without claiming its achievement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The Drama Machine Architecture</a:t>
            </a:r>
          </a:p>
        </p:txBody>
      </p:sp>
      <p:pic>
        <p:nvPicPr>
          <p:cNvPr id="3" name="Picture 2" descr="figure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0400" y="1188720"/>
            <a:ext cx="5943600" cy="3241964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57200" y="1371600"/>
            <a:ext cx="2743200" cy="4114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Ego generates suggestion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evaluates quality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Accept / Modify / Reject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Memory (Writing Pad) persists across sessions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Superego as ghost, not equal partner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731520" y="5669280"/>
            <a:ext cx="10698480" cy="82296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05840" y="5760720"/>
            <a:ext cx="100584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CCCCCC"/>
                </a:solidFill>
                <a:latin typeface="Helvetica Neue"/>
              </a:defRPr>
            </a:pPr>
            <a:r>
              <a:t>Both tutor AND learner have bilateral Ego/Superego architectures. The learner is not scripted—it's a full LLM agent with its own deliberation.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73152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Evaluation Methodology</a:t>
            </a:r>
          </a:p>
        </p:txBody>
      </p:sp>
      <p:sp>
        <p:nvSpPr>
          <p:cNvPr id="3" name="Rounded Rectangle 2"/>
          <p:cNvSpPr/>
          <p:nvPr/>
        </p:nvSpPr>
        <p:spPr>
          <a:xfrm>
            <a:off x="7315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9144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3-Way Comparison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Base: minimal instructions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Enhanced: good instructions, no theory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Recognition: full Hegelian framework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43891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7" name="TextBox 6"/>
          <p:cNvSpPr txBox="1"/>
          <p:nvPr/>
        </p:nvSpPr>
        <p:spPr>
          <a:xfrm>
            <a:off x="45720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2×2×2 Factorial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20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A: Recognition (base vs recog)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B: Architecture (single vs multi)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6C9BCE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C: Learner (unified vs ego/superego)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8046720" y="1371600"/>
            <a:ext cx="3291840" cy="256032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8229600" y="1463040"/>
            <a:ext cx="292608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7EBB8F"/>
                </a:solidFill>
                <a:latin typeface="Helvetica Neue"/>
              </a:defRPr>
            </a:pPr>
            <a:r>
              <a:t>Domain Generalizability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8229600" y="1920240"/>
            <a:ext cx="292608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Philosophy (graduate) vs Math (4th grade)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Nemotron + Kimi replication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300">
                <a:solidFill>
                  <a:srgbClr val="7EBB8F"/>
                </a:solidFill>
                <a:latin typeface="Helvetica Neue"/>
              </a:rPr>
              <a:t>•  </a:t>
            </a:r>
            <a:r>
              <a:rPr sz="1300">
                <a:solidFill>
                  <a:srgbClr val="CCCCCC"/>
                </a:solidFill>
                <a:latin typeface="Helvetica Neue"/>
              </a:rPr>
              <a:t>Tests factor inversion across domains</a:t>
            </a:r>
          </a:p>
        </p:txBody>
      </p:sp>
      <p:graphicFrame>
        <p:nvGraphicFramePr>
          <p:cNvPr id="12" name="Table 11"/>
          <p:cNvGraphicFramePr>
            <a:graphicFrameLocks noGrp="1"/>
          </p:cNvGraphicFramePr>
          <p:nvPr/>
        </p:nvGraphicFramePr>
        <p:xfrm>
          <a:off x="731520" y="4297680"/>
          <a:ext cx="10515600" cy="256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00400"/>
                <a:gridCol w="2286000"/>
                <a:gridCol w="2286000"/>
                <a:gridCol w="27432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Evaluation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N (scored)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Model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Section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Recognition validation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36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Full factorial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342 of 402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6.2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interaction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17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Nemotron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6.3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replication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6.3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Domain gen.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47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Nemotron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6.4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Domain gen. replication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Kimi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6.4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Recognition Theory Provides Unique Value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Three-way comparison isolates theory from prompt engineering (N=36)</a:t>
            </a:r>
          </a:p>
        </p:txBody>
      </p:sp>
      <p:pic>
        <p:nvPicPr>
          <p:cNvPr id="4" name="Picture 3" descr="figure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45920"/>
            <a:ext cx="6400800" cy="357254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315200" y="173736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E88D3F"/>
                </a:solidFill>
                <a:latin typeface="Helvetica Neue"/>
              </a:defRPr>
            </a:pPr>
            <a:r>
              <a:t>Mean Scores (N=12 each)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315200" y="219456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7EBB8F"/>
                </a:solidFill>
                <a:latin typeface="Helvetica Neue"/>
              </a:defRPr>
            </a:pPr>
            <a:r>
              <a:t>Recognition:  94.0  (SD 8.4)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7315200" y="256032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6C9BCE"/>
                </a:solidFill>
                <a:latin typeface="Helvetica Neue"/>
              </a:defRPr>
            </a:pPr>
            <a:r>
              <a:t>Enhanced:      85.3  (SD 11.2)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7315200" y="2926080"/>
            <a:ext cx="41148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999999"/>
                </a:solidFill>
                <a:latin typeface="Helvetica Neue"/>
              </a:defRPr>
            </a:pPr>
            <a:r>
              <a:t>Base:              73.9  (SD 15.7)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73152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0" name="TextBox 9"/>
          <p:cNvSpPr txBox="1"/>
          <p:nvPr/>
        </p:nvSpPr>
        <p:spPr>
          <a:xfrm>
            <a:off x="91440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+20.1 pts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91440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Total recognition effect</a:t>
            </a:r>
          </a:p>
        </p:txBody>
      </p:sp>
      <p:sp>
        <p:nvSpPr>
          <p:cNvPr id="12" name="Rounded Rectangle 11"/>
          <p:cNvSpPr/>
          <p:nvPr/>
        </p:nvSpPr>
        <p:spPr>
          <a:xfrm>
            <a:off x="365760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3" name="TextBox 12"/>
          <p:cNvSpPr txBox="1"/>
          <p:nvPr/>
        </p:nvSpPr>
        <p:spPr>
          <a:xfrm>
            <a:off x="384048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6C9BCE"/>
                </a:solidFill>
                <a:latin typeface="Helvetica Neue"/>
              </a:defRPr>
            </a:pPr>
            <a:r>
              <a:t>+11.4 pts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384048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Prompt engineering (57%)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658368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6" name="TextBox 15"/>
          <p:cNvSpPr txBox="1"/>
          <p:nvPr/>
        </p:nvSpPr>
        <p:spPr>
          <a:xfrm>
            <a:off x="676656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E88D3F"/>
                </a:solidFill>
                <a:latin typeface="Helvetica Neue"/>
              </a:defRPr>
            </a:pPr>
            <a:r>
              <a:t>+8.7 pts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676656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Recognition unique (43%)</a:t>
            </a:r>
          </a:p>
        </p:txBody>
      </p:sp>
      <p:sp>
        <p:nvSpPr>
          <p:cNvPr id="18" name="Rounded Rectangle 17"/>
          <p:cNvSpPr/>
          <p:nvPr/>
        </p:nvSpPr>
        <p:spPr>
          <a:xfrm>
            <a:off x="9418320" y="5029200"/>
            <a:ext cx="2560320" cy="146304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9" name="TextBox 18"/>
          <p:cNvSpPr txBox="1"/>
          <p:nvPr/>
        </p:nvSpPr>
        <p:spPr>
          <a:xfrm>
            <a:off x="9601200" y="5166360"/>
            <a:ext cx="2194560" cy="7315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3600" b="1">
                <a:solidFill>
                  <a:srgbClr val="7EBB8F"/>
                </a:solidFill>
                <a:latin typeface="Helvetica Neue"/>
              </a:defRPr>
            </a:pPr>
            <a:r>
              <a:t>43%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9601200" y="5806440"/>
            <a:ext cx="2194560" cy="54864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 sz="1300" b="0">
                <a:solidFill>
                  <a:srgbClr val="999999"/>
                </a:solidFill>
                <a:latin typeface="Helvetica Neue"/>
              </a:defRPr>
            </a:pPr>
            <a:r>
              <a:t>Theory's own contribution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Full 2×2×2 Factorial (Kimi K2.5)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N=342 scored of 402 attempted — Recognition is the dominant factor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/>
        </p:nvGraphicFramePr>
        <p:xfrm>
          <a:off x="731520" y="1737360"/>
          <a:ext cx="6858000" cy="1828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71600"/>
                <a:gridCol w="1371600"/>
                <a:gridCol w="1371600"/>
                <a:gridCol w="1371600"/>
                <a:gridCol w="1371600"/>
              </a:tblGrid>
              <a:tr h="365760"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Factor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Effect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95% CI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η²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 b="1">
                          <a:solidFill>
                            <a:srgbClr val="1A1A2E"/>
                          </a:solidFill>
                          <a:latin typeface="Helvetica Neue"/>
                        </a:defRPr>
                      </a:pPr>
                      <a:r>
                        <a:t>p</a:t>
                      </a:r>
                    </a:p>
                  </a:txBody>
                  <a:tcPr>
                    <a:solidFill>
                      <a:srgbClr val="E88D3F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A: Recognition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+10.4 pts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[7.2, 13.6]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.109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&lt;.001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B: Multi-agent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+0.5 pts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[–2.7, 3.7]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.731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C: Learner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+1.5 pts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[–1.7, 4.7]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.003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.341</a:t>
                      </a:r>
                    </a:p>
                  </a:txBody>
                  <a:tcPr>
                    <a:solidFill>
                      <a:srgbClr val="24243E"/>
                    </a:solidFill>
                  </a:tcPr>
                </a:tc>
              </a:tr>
              <a:tr h="365760"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A×B Interaction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—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—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.000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defRPr sz="1300">
                          <a:solidFill>
                            <a:srgbClr val="F0F0F0"/>
                          </a:solidFill>
                          <a:latin typeface="Helvetica Neue"/>
                        </a:defRPr>
                      </a:pPr>
                      <a:r>
                        <a:t>.845</a:t>
                      </a:r>
                    </a:p>
                  </a:txBody>
                  <a:tcPr>
                    <a:solidFill>
                      <a:srgbClr val="2A2A45"/>
                    </a:solidFill>
                  </a:tcPr>
                </a:tc>
              </a:tr>
            </a:tbl>
          </a:graphicData>
        </a:graphic>
      </p:graphicFrame>
      <p:sp>
        <p:nvSpPr>
          <p:cNvPr id="5" name="Rounded Rectangle 4"/>
          <p:cNvSpPr/>
          <p:nvPr/>
        </p:nvSpPr>
        <p:spPr>
          <a:xfrm>
            <a:off x="731520" y="420624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88D3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1005840" y="42976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Key Takeaway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05840" y="4754880"/>
            <a:ext cx="4572000" cy="13716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 accounts for 10.9% of variance (p&lt;.001)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Architecture effect is minimal on trained content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A×B interaction non-significant on Kimi (F=0.04)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Learner architecture: small, non-significant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6400800" y="4206240"/>
            <a:ext cx="5029200" cy="22860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6C9BCE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9" name="TextBox 8"/>
          <p:cNvSpPr txBox="1"/>
          <p:nvPr/>
        </p:nvSpPr>
        <p:spPr>
          <a:xfrm>
            <a:off x="6675120" y="42976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6C9BCE"/>
                </a:solidFill>
                <a:latin typeface="Helvetica Neue"/>
              </a:defRPr>
            </a:pPr>
            <a:r>
              <a:t>Cell Means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675120" y="47548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7EBB8F"/>
                </a:solidFill>
                <a:latin typeface="Helvetica Neue"/>
              </a:defRPr>
            </a:pPr>
            <a:r>
              <a:t>Recognition cells:  84.6 – 86.7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6675120" y="52120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E06C6C"/>
                </a:solidFill>
                <a:latin typeface="Helvetica Neue"/>
              </a:defRPr>
            </a:pPr>
            <a:r>
              <a:t>Base cells:             74.7 – 76.4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6675120" y="5669280"/>
            <a:ext cx="4572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400" b="0">
                <a:solidFill>
                  <a:srgbClr val="999999"/>
                </a:solidFill>
                <a:latin typeface="Helvetica Neue"/>
              </a:defRPr>
            </a:pPr>
            <a:r>
              <a:t>Δ ≈ 10 points across all architecture combinations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A×B Synergy — Exploratory, Model-Specific</a:t>
            </a:r>
          </a:p>
        </p:txBody>
      </p:sp>
      <p:pic>
        <p:nvPicPr>
          <p:cNvPr id="3" name="Picture 2" descr="figure4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188720"/>
            <a:ext cx="5029200" cy="3755136"/>
          </a:xfrm>
          <a:prstGeom prst="rect">
            <a:avLst/>
          </a:prstGeom>
        </p:spPr>
      </p:pic>
      <p:sp>
        <p:nvSpPr>
          <p:cNvPr id="4" name="Rounded Rectangle 3"/>
          <p:cNvSpPr/>
          <p:nvPr/>
        </p:nvSpPr>
        <p:spPr>
          <a:xfrm>
            <a:off x="5943600" y="1371600"/>
            <a:ext cx="5486400" cy="27432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E06C6C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5" name="TextBox 4"/>
          <p:cNvSpPr txBox="1"/>
          <p:nvPr/>
        </p:nvSpPr>
        <p:spPr>
          <a:xfrm>
            <a:off x="6217920" y="1463040"/>
            <a:ext cx="50292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06C6C"/>
                </a:solidFill>
                <a:latin typeface="Helvetica Neue"/>
              </a:defRPr>
            </a:pPr>
            <a:r>
              <a:t>Did NOT Replicate on Kimi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217920" y="2011680"/>
            <a:ext cx="50292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 factorial (N=342): F=0.04, p=.845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 A×B replication (N=60): +1.35 pts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Both show near-zero interaction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06C6C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Nemotron finding was model-specific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731520" y="4572000"/>
            <a:ext cx="10698480" cy="182880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8" name="TextBox 7"/>
          <p:cNvSpPr txBox="1"/>
          <p:nvPr/>
        </p:nvSpPr>
        <p:spPr>
          <a:xfrm>
            <a:off x="1005840" y="466344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800" b="1">
                <a:solidFill>
                  <a:srgbClr val="E88D3F"/>
                </a:solidFill>
                <a:latin typeface="Helvetica Neue"/>
              </a:defRPr>
            </a:pPr>
            <a:r>
              <a:t>Interpretation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005840" y="5029200"/>
            <a:ext cx="987552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Hypothesis-generating only — should not inform design decisions until replicated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Kimi's higher baseline quality may leave less room for Superego to add value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Consistent finding: multi-agent's primary value is error correction for domain transfer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731520" y="457200"/>
            <a:ext cx="9144000" cy="6400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3200" b="1">
                <a:solidFill>
                  <a:srgbClr val="F0F0F0"/>
                </a:solidFill>
                <a:latin typeface="Helvetica Neue"/>
              </a:defRPr>
            </a:pPr>
            <a:r>
              <a:t>Result: Domain Generalizability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31520" y="1097280"/>
            <a:ext cx="9144000" cy="4572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0">
                <a:solidFill>
                  <a:srgbClr val="999999"/>
                </a:solidFill>
                <a:latin typeface="Helvetica Neue"/>
              </a:defRPr>
            </a:pPr>
            <a:r>
              <a:t>Recognition advantage replicates across models and content domains</a:t>
            </a:r>
          </a:p>
        </p:txBody>
      </p:sp>
      <p:pic>
        <p:nvPicPr>
          <p:cNvPr id="4" name="Picture 3" descr="figure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4320" y="1554480"/>
            <a:ext cx="5943600" cy="3317358"/>
          </a:xfrm>
          <a:prstGeom prst="rect">
            <a:avLst/>
          </a:prstGeom>
        </p:spPr>
      </p:pic>
      <p:sp>
        <p:nvSpPr>
          <p:cNvPr id="5" name="Rounded Rectangle 4"/>
          <p:cNvSpPr/>
          <p:nvPr/>
        </p:nvSpPr>
        <p:spPr>
          <a:xfrm>
            <a:off x="6583680" y="1554480"/>
            <a:ext cx="5029200" cy="2743200"/>
          </a:xfrm>
          <a:prstGeom prst="roundRect">
            <a:avLst/>
          </a:prstGeom>
          <a:solidFill>
            <a:srgbClr val="2A2A45"/>
          </a:solidFill>
          <a:ln w="19050">
            <a:solidFill>
              <a:srgbClr val="7EBB8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6" name="TextBox 5"/>
          <p:cNvSpPr txBox="1"/>
          <p:nvPr/>
        </p:nvSpPr>
        <p:spPr>
          <a:xfrm>
            <a:off x="6858000" y="164592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600" b="1">
                <a:solidFill>
                  <a:srgbClr val="7EBB8F"/>
                </a:solidFill>
                <a:latin typeface="Helvetica Neue"/>
              </a:defRPr>
            </a:pPr>
            <a:r>
              <a:t>Kimi Elementary Replication (N=60)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858000" y="210312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7EBB8F"/>
                </a:solidFill>
                <a:latin typeface="Helvetica Neue"/>
              </a:defRPr>
            </a:pPr>
            <a:r>
              <a:t>Recognition: +9.9 pts  (d ≈ 0.61)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6858000" y="2468880"/>
            <a:ext cx="4572000" cy="3657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500" b="0">
                <a:solidFill>
                  <a:srgbClr val="999999"/>
                </a:solidFill>
                <a:latin typeface="Helvetica Neue"/>
              </a:defRPr>
            </a:pPr>
            <a:r>
              <a:t>Architecture: +3.0 pts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6858000" y="2926080"/>
            <a:ext cx="4572000" cy="10972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>
              <a:defRPr sz="1300" b="0">
                <a:solidFill>
                  <a:srgbClr val="CCCCCC"/>
                </a:solidFill>
                <a:latin typeface="Helvetica Neue"/>
              </a:defRPr>
            </a:pPr>
            <a:r>
              <a:t>Revises Nemotron finding: architecture dominance</a:t>
            </a:r>
            <a:br/>
            <a:r>
              <a:t>was partly a model artifact (higher hallucination</a:t>
            </a:r>
            <a:br/>
            <a:r>
              <a:t>rate inflated Superego error-correction effect).</a:t>
            </a:r>
          </a:p>
        </p:txBody>
      </p:sp>
      <p:sp>
        <p:nvSpPr>
          <p:cNvPr id="10" name="Rounded Rectangle 9"/>
          <p:cNvSpPr/>
          <p:nvPr/>
        </p:nvSpPr>
        <p:spPr>
          <a:xfrm>
            <a:off x="731520" y="4480560"/>
            <a:ext cx="10698480" cy="2011680"/>
          </a:xfrm>
          <a:prstGeom prst="roundRect">
            <a:avLst/>
          </a:prstGeom>
          <a:solidFill>
            <a:srgbClr val="2A2A45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11" name="TextBox 10"/>
          <p:cNvSpPr txBox="1"/>
          <p:nvPr/>
        </p:nvSpPr>
        <p:spPr>
          <a:xfrm>
            <a:off x="1005840" y="4572000"/>
            <a:ext cx="10058400" cy="18288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Factor inversion is partly model-dependent: Nemotron's hallucination rate inflated architecture effect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 effects are scenario-dependent: frustrated (+23.8), confusion (+13.6), neutral (+0.1)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Multi-agent catches domain hallucinations — Nemotron suggested philosophy lectures to 4th graders</a:t>
            </a:r>
          </a:p>
          <a:p>
            <a:pPr>
              <a:spcBef>
                <a:spcPts val="200"/>
              </a:spcBef>
              <a:spcAft>
                <a:spcPts val="800"/>
              </a:spcAft>
            </a:pPr>
            <a:r>
              <a:rPr sz="1400">
                <a:solidFill>
                  <a:srgbClr val="E88D3F"/>
                </a:solidFill>
                <a:latin typeface="Helvetica Neue"/>
              </a:rPr>
              <a:t>•  </a:t>
            </a:r>
            <a:r>
              <a:rPr sz="1400">
                <a:solidFill>
                  <a:srgbClr val="CCCCCC"/>
                </a:solidFill>
                <a:latin typeface="Helvetica Neue"/>
              </a:rPr>
              <a:t>Recognition's value modulated by both content type AND scenario difficulty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